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12192000"/>
  <p:notesSz cx="6858000" cy="9144000"/>
  <p:embeddedFontLst>
    <p:embeddedFont>
      <p:font typeface="La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hWzl9dosmgKKMuRTGJ4bjZQ+Hh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5" Type="http://schemas.openxmlformats.org/officeDocument/2006/relationships/slide" Target="slides/slide1.xml"/><Relationship Id="rId19" Type="http://schemas.openxmlformats.org/officeDocument/2006/relationships/font" Target="fonts/Lato-boldItalic.fntdata"/><Relationship Id="rId6" Type="http://schemas.openxmlformats.org/officeDocument/2006/relationships/slide" Target="slides/slide2.xml"/><Relationship Id="rId18" Type="http://schemas.openxmlformats.org/officeDocument/2006/relationships/font" Target="fonts/Lato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/>
          <p:nvPr/>
        </p:nvSpPr>
        <p:spPr>
          <a:xfrm>
            <a:off x="245552" y="329005"/>
            <a:ext cx="1878537" cy="685201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 txBox="1"/>
          <p:nvPr/>
        </p:nvSpPr>
        <p:spPr>
          <a:xfrm>
            <a:off x="983397" y="2274930"/>
            <a:ext cx="10771800" cy="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4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8775" y="2524780"/>
            <a:ext cx="3680299" cy="240433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"/>
          <p:cNvSpPr/>
          <p:nvPr/>
        </p:nvSpPr>
        <p:spPr>
          <a:xfrm>
            <a:off x="983400" y="2524763"/>
            <a:ext cx="3730500" cy="2575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5475" y="584500"/>
            <a:ext cx="6114000" cy="458552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2"/>
          <p:cNvSpPr txBox="1"/>
          <p:nvPr/>
        </p:nvSpPr>
        <p:spPr>
          <a:xfrm>
            <a:off x="245550" y="1287700"/>
            <a:ext cx="5324700" cy="13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>
                <a:solidFill>
                  <a:srgbClr val="4D99FF"/>
                </a:solidFill>
                <a:highlight>
                  <a:srgbClr val="FFFFFF"/>
                </a:highlight>
              </a:rPr>
              <a:t>1° Webinar SIN Veneto  19 marzo ore 17:00-19.00</a:t>
            </a:r>
            <a:endParaRPr sz="13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1600">
                <a:solidFill>
                  <a:srgbClr val="4D99FF"/>
                </a:solidFill>
                <a:highlight>
                  <a:srgbClr val="FFFFFF"/>
                </a:highlight>
              </a:rPr>
              <a:t>Raccomandazioni SIN per il neonato candidato al trattamento ipotermico: </a:t>
            </a:r>
            <a:endParaRPr b="1" sz="16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1600">
                <a:solidFill>
                  <a:srgbClr val="4D99FF"/>
                </a:solidFill>
                <a:highlight>
                  <a:srgbClr val="FFFFFF"/>
                </a:highlight>
              </a:rPr>
              <a:t>quando trasferire il neonato al centro di riferimento.</a:t>
            </a:r>
            <a:endParaRPr b="1" sz="1600">
              <a:solidFill>
                <a:srgbClr val="4D99FF"/>
              </a:solidFill>
              <a:highlight>
                <a:srgbClr val="FFFFFF"/>
              </a:highlight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245550" y="5288625"/>
            <a:ext cx="5764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Moderano: 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Prof Daniele Trevisanuto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Direttore USD Servizio di Trasporto Urgenza Emergenza Neonatale Padova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Dott Carlo Alberto Forcellini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Resp. del Servizio di Trasporto Urgenza Emergenza Neonatale Verona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Paola Cavicchioli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200">
                <a:solidFill>
                  <a:srgbClr val="4D99FF"/>
                </a:solidFill>
                <a:highlight>
                  <a:srgbClr val="FFFFFF"/>
                </a:highlight>
              </a:rPr>
              <a:t>Direttrice UOC Pediatria Ospedale dell'Angelo Mestre</a:t>
            </a:r>
            <a:endParaRPr b="1" sz="1200">
              <a:solidFill>
                <a:srgbClr val="4D99FF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0"/>
          <p:cNvSpPr txBox="1"/>
          <p:nvPr/>
        </p:nvSpPr>
        <p:spPr>
          <a:xfrm>
            <a:off x="437806" y="2759562"/>
            <a:ext cx="11891355" cy="7691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2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10. Aggiornamento Sito Web sezione regionale</a:t>
            </a:r>
            <a:endParaRPr sz="42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/>
          <p:nvPr>
            <p:ph idx="1" type="body"/>
          </p:nvPr>
        </p:nvSpPr>
        <p:spPr>
          <a:xfrm>
            <a:off x="0" y="2841126"/>
            <a:ext cx="12192000" cy="1175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None/>
            </a:pPr>
            <a:r>
              <a:rPr b="1" lang="it-IT" sz="6600">
                <a:solidFill>
                  <a:srgbClr val="002060"/>
                </a:solidFill>
                <a:latin typeface="Lato"/>
                <a:ea typeface="Lato"/>
                <a:cs typeface="Lato"/>
                <a:sym typeface="Lato"/>
              </a:rPr>
              <a:t>Grazie ! </a:t>
            </a:r>
            <a:endParaRPr/>
          </a:p>
        </p:txBody>
      </p:sp>
      <p:sp>
        <p:nvSpPr>
          <p:cNvPr id="151" name="Google Shape;151;p11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"/>
          <p:cNvSpPr txBox="1"/>
          <p:nvPr/>
        </p:nvSpPr>
        <p:spPr>
          <a:xfrm>
            <a:off x="992542" y="2210922"/>
            <a:ext cx="11050107" cy="2637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3. Aggiornamento indirizzario 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Centri Nascita della propria regione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Update 28.02.2025</a:t>
            </a:r>
            <a:endParaRPr i="1" sz="4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/>
          <p:nvPr/>
        </p:nvSpPr>
        <p:spPr>
          <a:xfrm>
            <a:off x="572612" y="247237"/>
            <a:ext cx="2217013" cy="114478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2900" y="1779523"/>
            <a:ext cx="6096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0252" y="-112422"/>
            <a:ext cx="4794776" cy="3104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718221" y="2448665"/>
            <a:ext cx="10961592" cy="24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4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4. Raccolta dati su situazione profilassi con il Nirsevimab (vedi questionario allegato)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44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Update 31.03.2025</a:t>
            </a:r>
            <a:endParaRPr i="1" sz="3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 txBox="1"/>
          <p:nvPr/>
        </p:nvSpPr>
        <p:spPr>
          <a:xfrm>
            <a:off x="907984" y="2078895"/>
            <a:ext cx="10771828" cy="3662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6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5. </a:t>
            </a:r>
            <a:r>
              <a:rPr b="1" lang="it-IT" sz="40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Valutazione delle problematiche riguardo la partecipazione al network INNSIN.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0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Individuazione di un referente regionale  responsabile di INNSIN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40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Update 31.03.2025</a:t>
            </a:r>
            <a:endParaRPr i="1" sz="2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1010828" y="2092050"/>
            <a:ext cx="10547188" cy="29300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0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6. Situazione BLUD nella propria regione: presenza e numero di banche nella propria regione, approvvigionamento delle TIN, costi</a:t>
            </a:r>
            <a:endParaRPr/>
          </a:p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40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Update 30.04.2025</a:t>
            </a:r>
            <a:endParaRPr i="1" sz="2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645460" y="2220401"/>
            <a:ext cx="11034353" cy="2783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4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7. Ruolo nella prevenzione: </a:t>
            </a:r>
            <a:endParaRPr/>
          </a:p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6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 - PAA (quanti Centri aderenti)</a:t>
            </a:r>
            <a:endParaRPr/>
          </a:p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36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 - quanti Centri hanno visite neonatologiche post dimissione</a:t>
            </a:r>
            <a:endParaRPr b="1" sz="36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 txBox="1"/>
          <p:nvPr/>
        </p:nvSpPr>
        <p:spPr>
          <a:xfrm>
            <a:off x="983397" y="2448666"/>
            <a:ext cx="10771828" cy="2637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8. Organizzazione Congresso Regionale (o Interregionale) SIN</a:t>
            </a:r>
            <a:endParaRPr/>
          </a:p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Comunicazione data</a:t>
            </a:r>
            <a:endParaRPr i="1" sz="4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/>
          <p:nvPr/>
        </p:nvSpPr>
        <p:spPr>
          <a:xfrm>
            <a:off x="9464512" y="482312"/>
            <a:ext cx="2215300" cy="1148526"/>
          </a:xfrm>
          <a:custGeom>
            <a:rect b="b" l="l" r="r" t="t"/>
            <a:pathLst>
              <a:path extrusionOk="0" h="3342442" w="6769504">
                <a:moveTo>
                  <a:pt x="0" y="0"/>
                </a:moveTo>
                <a:lnTo>
                  <a:pt x="6769503" y="0"/>
                </a:lnTo>
                <a:lnTo>
                  <a:pt x="6769503" y="3342442"/>
                </a:lnTo>
                <a:lnTo>
                  <a:pt x="0" y="3342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 txBox="1"/>
          <p:nvPr/>
        </p:nvSpPr>
        <p:spPr>
          <a:xfrm>
            <a:off x="736509" y="2796138"/>
            <a:ext cx="11208603" cy="8790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9. Contribuiti scientifici per SIN</a:t>
            </a:r>
            <a:r>
              <a:rPr b="1" i="1" lang="it-IT" sz="4800">
                <a:solidFill>
                  <a:srgbClr val="0D2E5E"/>
                </a:solidFill>
                <a:latin typeface="Lato"/>
                <a:ea typeface="Lato"/>
                <a:cs typeface="Lato"/>
                <a:sym typeface="Lato"/>
              </a:rPr>
              <a:t>Informa</a:t>
            </a:r>
            <a:endParaRPr i="1" sz="400">
              <a:solidFill>
                <a:srgbClr val="FA43D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2025-02-10T15:52:15Z</dcterms:created>
  <dc:creator>Utente</dc:creator>
</cp:coreProperties>
</file>